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D398"/>
    <a:srgbClr val="575757"/>
    <a:srgbClr val="DC234D"/>
    <a:srgbClr val="FFC0C8"/>
    <a:srgbClr val="90235A"/>
    <a:srgbClr val="8EB2D7"/>
    <a:srgbClr val="E9F5FE"/>
    <a:srgbClr val="AC8249"/>
    <a:srgbClr val="EFEC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586"/>
  </p:normalViewPr>
  <p:slideViewPr>
    <p:cSldViewPr snapToGrid="0" snapToObjects="1">
      <p:cViewPr>
        <p:scale>
          <a:sx n="112" d="100"/>
          <a:sy n="112" d="100"/>
        </p:scale>
        <p:origin x="-702" y="215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02/07/2018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96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02/07/2018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5246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02/07/2018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65610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02/07/2018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14222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02/07/2018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62888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02/07/2018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1692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02/07/2018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6863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02/07/2018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99458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02/07/2018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7004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02/07/2018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14260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dirty="0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02/07/2018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0182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38A05-D9B2-104B-A6B2-7D8FDA8E02D1}" type="datetimeFigureOut">
              <a:rPr lang="fr-FR" smtClean="0"/>
              <a:t>02/07/2018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35609-9528-8248-B371-62417466C79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58067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hyperlink" Target="https://nurtureprojectinternational.org/" TargetMode="External"/><Relationship Id="rId3" Type="http://schemas.openxmlformats.org/officeDocument/2006/relationships/hyperlink" Target="http://www.supcom.mincom.tn/Fr/conditions-d-admission_11_265" TargetMode="External"/><Relationship Id="rId7" Type="http://schemas.openxmlformats.org/officeDocument/2006/relationships/hyperlink" Target="mailto:imen.bouabidi@imt-atlantique.net" TargetMode="External"/><Relationship Id="rId12" Type="http://schemas.openxmlformats.org/officeDocument/2006/relationships/hyperlink" Target="http://care4calais.org/" TargetMode="External"/><Relationship Id="rId2" Type="http://schemas.openxmlformats.org/officeDocument/2006/relationships/hyperlink" Target="http://www.imt-atlantique.fr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inkedin.com/in/hayfa-guesmi-b93580a4/" TargetMode="External"/><Relationship Id="rId11" Type="http://schemas.openxmlformats.org/officeDocument/2006/relationships/hyperlink" Target="http://www.utopia56.com/fr" TargetMode="External"/><Relationship Id="rId5" Type="http://schemas.openxmlformats.org/officeDocument/2006/relationships/hyperlink" Target="https://www.certificat-voltaire.fr/" TargetMode="External"/><Relationship Id="rId15" Type="http://schemas.openxmlformats.org/officeDocument/2006/relationships/image" Target="../media/image4.png"/><Relationship Id="rId10" Type="http://schemas.openxmlformats.org/officeDocument/2006/relationships/image" Target="../media/image3.png"/><Relationship Id="rId4" Type="http://schemas.openxmlformats.org/officeDocument/2006/relationships/hyperlink" Target="http://www.ipeit.rnu.tn/" TargetMode="External"/><Relationship Id="rId9" Type="http://schemas.openxmlformats.org/officeDocument/2006/relationships/image" Target="../media/image2.png"/><Relationship Id="rId14" Type="http://schemas.openxmlformats.org/officeDocument/2006/relationships/hyperlink" Target="https://www.healthpointfoundation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883636"/>
              </p:ext>
            </p:extLst>
          </p:nvPr>
        </p:nvGraphicFramePr>
        <p:xfrm>
          <a:off x="273787" y="1458876"/>
          <a:ext cx="6208776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434"/>
                <a:gridCol w="658430"/>
                <a:gridCol w="5331912"/>
              </a:tblGrid>
              <a:tr h="0">
                <a:tc>
                  <a:txBody>
                    <a:bodyPr/>
                    <a:lstStyle/>
                    <a:p>
                      <a:endParaRPr lang="fr-FR" sz="1400" b="0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FORMATION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717024">
                <a:tc gridSpan="2">
                  <a:txBody>
                    <a:bodyPr/>
                    <a:lstStyle/>
                    <a:p>
                      <a:r>
                        <a:rPr lang="fr-FR" sz="1100" dirty="0" smtClean="0"/>
                        <a:t>2017-2018</a:t>
                      </a:r>
                    </a:p>
                    <a:p>
                      <a:endParaRPr lang="fr-FR" sz="1100" dirty="0" smtClean="0"/>
                    </a:p>
                    <a:p>
                      <a:r>
                        <a:rPr lang="fr-FR" sz="1100" dirty="0" smtClean="0"/>
                        <a:t>2016-2018</a:t>
                      </a:r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Master</a:t>
                      </a:r>
                      <a:r>
                        <a:rPr lang="fr-FR" sz="1100" b="1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recherche en Photonique</a:t>
                      </a:r>
                      <a:r>
                        <a:rPr lang="fr-FR" sz="1100" b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fr-FR" sz="1100" b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IMT-Atlantique</a:t>
                      </a:r>
                      <a:endParaRPr lang="fr-FR" sz="1100" b="1" kern="120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Option</a:t>
                      </a:r>
                      <a:r>
                        <a:rPr lang="fr-FR" sz="110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technologie de l’information et de la communication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Ingénierie Telecom– </a:t>
                      </a:r>
                      <a:r>
                        <a:rPr lang="fr-FR" sz="1100" b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IMT-Atlantique</a:t>
                      </a:r>
                      <a:endParaRPr lang="fr-FR" sz="1100" b="1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Ingénierie et</a:t>
                      </a:r>
                      <a:r>
                        <a:rPr lang="fr-FR" sz="110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intégration des systèmes </a:t>
                      </a:r>
                      <a:endParaRPr lang="fr-FR" sz="11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r>
                        <a:rPr lang="fr-FR" sz="1100" dirty="0" smtClean="0"/>
                        <a:t>2014-2016</a:t>
                      </a:r>
                    </a:p>
                    <a:p>
                      <a:endParaRPr lang="fr-FR" sz="1100" dirty="0" smtClean="0"/>
                    </a:p>
                    <a:p>
                      <a:r>
                        <a:rPr lang="fr-FR" sz="1100" dirty="0" smtClean="0"/>
                        <a:t>2012-2014</a:t>
                      </a:r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Ingénierie</a:t>
                      </a:r>
                      <a:r>
                        <a:rPr lang="fr-FR" sz="1100" b="1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des Télécommunications</a:t>
                      </a:r>
                      <a:r>
                        <a:rPr lang="fr-FR" sz="1100" b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École Supérieure Communications</a:t>
                      </a:r>
                      <a:r>
                        <a:rPr lang="fr-FR" sz="1100" b="1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fr-FR" sz="1100" b="1" u="sng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SUPCOM</a:t>
                      </a:r>
                      <a:r>
                        <a:rPr lang="fr-FR" sz="1100" b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171450" marR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Lieu: Tunisie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Cycle préparatoire scientifique</a:t>
                      </a:r>
                      <a:r>
                        <a:rPr lang="fr-FR" sz="1100" b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Institut Préparatoire</a:t>
                      </a:r>
                      <a:r>
                        <a:rPr lang="fr-FR" sz="1100" b="1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d’Ingénieurs de Tunis (</a:t>
                      </a:r>
                      <a:r>
                        <a:rPr lang="fr-FR" sz="1100" b="1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IPEIT</a:t>
                      </a:r>
                      <a:r>
                        <a:rPr lang="fr-FR" sz="1100" b="1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171450" marR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Lieu: Tunisie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431710"/>
              </p:ext>
            </p:extLst>
          </p:nvPr>
        </p:nvGraphicFramePr>
        <p:xfrm>
          <a:off x="311887" y="3287676"/>
          <a:ext cx="6208775" cy="2087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349"/>
                <a:gridCol w="661694"/>
                <a:gridCol w="5312732"/>
              </a:tblGrid>
              <a:tr h="277123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EXPERIENCE PROFESSIONNELLE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7972">
                <a:tc gridSpan="2">
                  <a:txBody>
                    <a:bodyPr/>
                    <a:lstStyle/>
                    <a:p>
                      <a:r>
                        <a:rPr lang="fr-FR" sz="1100" dirty="0" smtClean="0"/>
                        <a:t>Avril</a:t>
                      </a:r>
                      <a:r>
                        <a:rPr lang="fr-FR" sz="1100" baseline="0" dirty="0" smtClean="0"/>
                        <a:t> </a:t>
                      </a:r>
                      <a:r>
                        <a:rPr lang="fr-FR" sz="1100" dirty="0" smtClean="0"/>
                        <a:t>–Septembre </a:t>
                      </a:r>
                      <a:r>
                        <a:rPr lang="fr-FR" sz="1100" baseline="0" dirty="0" smtClean="0"/>
                        <a:t>2018</a:t>
                      </a:r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100" b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Stagiaire</a:t>
                      </a:r>
                      <a:r>
                        <a:rPr lang="fr-FR" sz="1100" b="1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–Orange </a:t>
                      </a:r>
                      <a:r>
                        <a:rPr lang="fr-FR" sz="1100" b="1" kern="120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Labs</a:t>
                      </a:r>
                      <a:r>
                        <a:rPr lang="fr-FR" sz="1100" b="1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Lannion</a:t>
                      </a:r>
                      <a:r>
                        <a:rPr lang="fr-FR" sz="1100" b="1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(22300)</a:t>
                      </a:r>
                      <a:endParaRPr lang="fr-FR" sz="1100" b="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100" b="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Etude d’un ROADM(</a:t>
                      </a:r>
                      <a:r>
                        <a:rPr lang="fr-FR" sz="1100" b="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reconfigurable Optical </a:t>
                      </a:r>
                      <a:r>
                        <a:rPr lang="fr-FR" sz="1100" b="0" kern="120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</a:t>
                      </a:r>
                      <a:r>
                        <a:rPr lang="fr-FR" sz="1100" b="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/Drop Multiplexer) et sa caractérisation expérimentale.</a:t>
                      </a:r>
                      <a:r>
                        <a:rPr lang="fr-FR" sz="1100" b="1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Matlab</a:t>
                      </a:r>
                      <a:r>
                        <a:rPr lang="fr-FR" sz="1100" b="1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b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WSS, </a:t>
                      </a:r>
                      <a:r>
                        <a:rPr lang="fr-FR" sz="1100" b="1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WaveShaper</a:t>
                      </a:r>
                      <a:r>
                        <a:rPr lang="fr-FR" sz="1100" b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filtre optique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389">
                <a:tc gridSpan="2">
                  <a:txBody>
                    <a:bodyPr/>
                    <a:lstStyle/>
                    <a:p>
                      <a:r>
                        <a:rPr lang="fr-FR" sz="1100" dirty="0" smtClean="0"/>
                        <a:t>Janvier–Mars</a:t>
                      </a:r>
                      <a:r>
                        <a:rPr lang="fr-FR" sz="1100" baseline="0" dirty="0" smtClean="0"/>
                        <a:t> 2018</a:t>
                      </a:r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100" b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Projet académique– Brest (29200)</a:t>
                      </a:r>
                      <a:endParaRPr lang="fr-FR" sz="1100" b="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100" b="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Réalisation  d’un émetteur récepteur d'une chaîne de transmission numérique sur un circuit numérique programmable FPGA </a:t>
                      </a:r>
                      <a:r>
                        <a:rPr lang="fr-FR" sz="1100" b="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fr-FR" sz="1100" b="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VHDL, MAQ16, Bus, bascules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389">
                <a:tc gridSpan="2">
                  <a:txBody>
                    <a:bodyPr/>
                    <a:lstStyle/>
                    <a:p>
                      <a:r>
                        <a:rPr lang="fr-FR" sz="1100" dirty="0" smtClean="0"/>
                        <a:t>Juin</a:t>
                      </a:r>
                      <a:r>
                        <a:rPr lang="fr-FR" sz="1100" baseline="0" dirty="0" smtClean="0"/>
                        <a:t>– Aout </a:t>
                      </a:r>
                      <a:r>
                        <a:rPr lang="fr-FR" sz="1100" dirty="0" smtClean="0"/>
                        <a:t>2015</a:t>
                      </a:r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100" b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Stagiaire  - CERT Labs–Tunis, Tunisie</a:t>
                      </a:r>
                      <a:endParaRPr lang="fr-FR" sz="1100" b="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Étude et validation de la conformité et la compatibilité électromagnétique des équipements.</a:t>
                      </a:r>
                      <a:r>
                        <a:rPr lang="fr-FR" sz="1100" b="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Mesure</a:t>
                      </a:r>
                      <a:r>
                        <a:rPr lang="fr-FR" sz="1100" b="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b="1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VPA, analyseur de spectre, paramètres S, CEM</a:t>
                      </a:r>
                      <a:endParaRPr lang="en-US" sz="1100" b="1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9" name="Tableau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027367"/>
              </p:ext>
            </p:extLst>
          </p:nvPr>
        </p:nvGraphicFramePr>
        <p:xfrm>
          <a:off x="234126" y="7599835"/>
          <a:ext cx="1523284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1315004"/>
              </a:tblGrid>
              <a:tr h="0">
                <a:tc>
                  <a:txBody>
                    <a:bodyPr/>
                    <a:lstStyle/>
                    <a:p>
                      <a:endParaRPr lang="fr-FR" sz="1400" b="0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dirty="0" smtClean="0">
                          <a:solidFill>
                            <a:schemeClr val="tx1"/>
                          </a:solidFill>
                        </a:rPr>
                        <a:t>LANGUES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l"/>
                      <a:endParaRPr lang="fr-FR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0" name="Tableau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622113"/>
              </p:ext>
            </p:extLst>
          </p:nvPr>
        </p:nvGraphicFramePr>
        <p:xfrm>
          <a:off x="4524033" y="7599835"/>
          <a:ext cx="1958529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1750249"/>
              </a:tblGrid>
              <a:tr h="298751">
                <a:tc>
                  <a:txBody>
                    <a:bodyPr/>
                    <a:lstStyle/>
                    <a:p>
                      <a:endParaRPr lang="fr-FR" sz="1400" b="0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dirty="0" smtClean="0">
                          <a:solidFill>
                            <a:schemeClr val="tx1"/>
                          </a:solidFill>
                        </a:rPr>
                        <a:t>COMPETENCES CLES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l"/>
                      <a:endParaRPr lang="fr-FR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1" name="Tableau 1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410106"/>
              </p:ext>
            </p:extLst>
          </p:nvPr>
        </p:nvGraphicFramePr>
        <p:xfrm>
          <a:off x="311887" y="7940676"/>
          <a:ext cx="2150279" cy="14911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50279"/>
              </a:tblGrid>
              <a:tr h="257635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Arabe     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: Langue maternelle                                             </a:t>
                      </a:r>
                    </a:p>
                  </a:txBody>
                  <a:tcPr anchor="ctr"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418658">
                <a:tc>
                  <a:txBody>
                    <a:bodyPr/>
                    <a:lstStyle/>
                    <a:p>
                      <a:pPr algn="l"/>
                      <a:r>
                        <a:rPr lang="fr-FR" sz="1000" b="1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Français 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: Bilingue.</a:t>
                      </a:r>
                      <a:r>
                        <a:rPr lang="fr-FR" sz="10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</a:t>
                      </a:r>
                    </a:p>
                    <a:p>
                      <a:pPr algn="l"/>
                      <a:r>
                        <a:rPr lang="fr-FR" sz="10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Certifiée </a:t>
                      </a:r>
                      <a:r>
                        <a:rPr lang="fr-FR" sz="10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  <a:hlinkClick r:id="rId5"/>
                        </a:rPr>
                        <a:t>Voltaire</a:t>
                      </a:r>
                      <a:r>
                        <a:rPr lang="fr-FR" sz="10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(830/1000)</a:t>
                      </a:r>
                      <a:endParaRPr lang="fr-FR" sz="1000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418658">
                <a:tc>
                  <a:txBody>
                    <a:bodyPr/>
                    <a:lstStyle/>
                    <a:p>
                      <a:pPr algn="l"/>
                      <a:r>
                        <a:rPr lang="fr-FR" sz="1000" b="1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Anglais   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:</a:t>
                      </a:r>
                      <a:r>
                        <a:rPr lang="fr-FR" sz="10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Capacité promotionnelle. </a:t>
                      </a:r>
                      <a:br>
                        <a:rPr lang="fr-FR" sz="10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</a:br>
                      <a:r>
                        <a:rPr lang="fr-FR" sz="10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Certifiée Toeic (855/1000)</a:t>
                      </a:r>
                      <a:endParaRPr lang="fr-FR" sz="1000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380663">
                <a:tc>
                  <a:txBody>
                    <a:bodyPr/>
                    <a:lstStyle/>
                    <a:p>
                      <a:pPr algn="l"/>
                      <a:r>
                        <a:rPr lang="fr-FR" sz="1000" b="1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Allemand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: Niveau</a:t>
                      </a:r>
                      <a:r>
                        <a:rPr lang="fr-FR" sz="10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intermédiaire </a:t>
                      </a:r>
                    </a:p>
                    <a:p>
                      <a:pPr algn="l"/>
                      <a:endParaRPr lang="fr-FR" sz="1000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0" y="0"/>
            <a:ext cx="6858000" cy="1925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aphicFrame>
        <p:nvGraphicFramePr>
          <p:cNvPr id="114" name="Tableau 1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471023"/>
              </p:ext>
            </p:extLst>
          </p:nvPr>
        </p:nvGraphicFramePr>
        <p:xfrm>
          <a:off x="4148918" y="633924"/>
          <a:ext cx="2709082" cy="853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09082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1100" dirty="0" smtClean="0">
                          <a:solidFill>
                            <a:schemeClr val="tx1"/>
                          </a:solidFill>
                        </a:rPr>
                        <a:t>CONTACT</a:t>
                      </a:r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hayfa.guesmi</a:t>
                      </a:r>
                      <a:endParaRPr lang="en-US" sz="11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US" sz="110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+33 7 67 40 75 14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hayfa.guesmi</a:t>
                      </a:r>
                      <a:r>
                        <a:rPr lang="en-US" sz="1100" u="sng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@imt-atlantique.net</a:t>
                      </a:r>
                      <a:endParaRPr lang="fr-FR" sz="1100" u="sng" kern="120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sp>
        <p:nvSpPr>
          <p:cNvPr id="115" name="ZoneTexte 114"/>
          <p:cNvSpPr txBox="1"/>
          <p:nvPr/>
        </p:nvSpPr>
        <p:spPr>
          <a:xfrm>
            <a:off x="212776" y="406799"/>
            <a:ext cx="2005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Hayfa </a:t>
            </a:r>
            <a:r>
              <a:rPr lang="fr-FR" sz="2400" b="1" dirty="0" smtClean="0">
                <a:solidFill>
                  <a:schemeClr val="accent1"/>
                </a:solidFill>
              </a:rPr>
              <a:t>GUESMI</a:t>
            </a:r>
            <a:endParaRPr lang="fr-FR" sz="2400" b="1" dirty="0">
              <a:solidFill>
                <a:schemeClr val="accent1"/>
              </a:solidFill>
            </a:endParaRPr>
          </a:p>
        </p:txBody>
      </p:sp>
      <p:sp>
        <p:nvSpPr>
          <p:cNvPr id="117" name="ZoneTexte 116"/>
          <p:cNvSpPr txBox="1"/>
          <p:nvPr/>
        </p:nvSpPr>
        <p:spPr>
          <a:xfrm>
            <a:off x="-140053" y="925670"/>
            <a:ext cx="38145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Ingénieure en Télécommunications</a:t>
            </a:r>
            <a:endParaRPr lang="fr-FR" sz="1200" dirty="0"/>
          </a:p>
        </p:txBody>
      </p:sp>
      <p:cxnSp>
        <p:nvCxnSpPr>
          <p:cNvPr id="14" name="Connecteur droit 13"/>
          <p:cNvCxnSpPr/>
          <p:nvPr/>
        </p:nvCxnSpPr>
        <p:spPr>
          <a:xfrm>
            <a:off x="220188" y="886496"/>
            <a:ext cx="3157987" cy="0"/>
          </a:xfrm>
          <a:prstGeom prst="line">
            <a:avLst/>
          </a:prstGeom>
          <a:ln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1" name="Tableau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814977"/>
              </p:ext>
            </p:extLst>
          </p:nvPr>
        </p:nvGraphicFramePr>
        <p:xfrm>
          <a:off x="311887" y="5535088"/>
          <a:ext cx="6234225" cy="284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824"/>
                <a:gridCol w="2722188"/>
                <a:gridCol w="3242213"/>
              </a:tblGrid>
              <a:tr h="279731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PROJETS ACADEMIQUES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77687">
                <a:tc gridSpan="3">
                  <a:txBody>
                    <a:bodyPr/>
                    <a:lstStyle/>
                    <a:p>
                      <a:pPr marL="171450" marR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100" b="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développement,</a:t>
                      </a:r>
                      <a:r>
                        <a:rPr lang="fr-FR" sz="1100" b="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test et </a:t>
                      </a:r>
                      <a:r>
                        <a:rPr lang="fr-FR" sz="1100" b="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synthèse d’un code VHDL pour</a:t>
                      </a:r>
                      <a:r>
                        <a:rPr lang="fr-FR" sz="1100" b="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 </a:t>
                      </a:r>
                      <a:r>
                        <a:rPr lang="fr-FR" sz="1100" b="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réalisation d’un filtre numérique demi-bande.(1mois). </a:t>
                      </a:r>
                      <a:r>
                        <a:rPr lang="fr-FR" sz="1100" b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Mots clés: FPGA, </a:t>
                      </a:r>
                      <a:r>
                        <a:rPr lang="fr-FR" sz="1100" b="1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Quartus</a:t>
                      </a:r>
                      <a:r>
                        <a:rPr lang="fr-FR" sz="1100" b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II, </a:t>
                      </a:r>
                      <a:r>
                        <a:rPr lang="fr-FR" sz="1100" b="1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Altera</a:t>
                      </a:r>
                      <a:endParaRPr lang="fr-FR" sz="1100" b="1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fr-FR" sz="1100" b="1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b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Projet d’ingénierie pour le déploiement d’un réseau sans fil à très haut débit en environnement «  indoor».(3 mois). </a:t>
                      </a:r>
                      <a:r>
                        <a:rPr lang="fr-FR" sz="1100" b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Mots clés : Mach-Zehnder, laser, Modulateurs RF, amplificateurs RF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100" b="1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Etude</a:t>
                      </a:r>
                      <a:r>
                        <a:rPr lang="fr-FR" sz="1100" b="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mise en place d’un réseaux de capteurs pour la gestion environnementale d’un bassin versant.(4mois).</a:t>
                      </a:r>
                      <a:r>
                        <a:rPr lang="fr-FR" sz="1100" b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Mots clés : C, </a:t>
                      </a:r>
                      <a:r>
                        <a:rPr lang="fr-FR" sz="1100" b="1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Zigbee</a:t>
                      </a:r>
                      <a:r>
                        <a:rPr lang="fr-FR" sz="1100" b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fr-FR" sz="1100" b="1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Contiki</a:t>
                      </a:r>
                      <a:r>
                        <a:rPr lang="fr-FR" sz="1100" b="1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b="1" kern="120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Labview</a:t>
                      </a:r>
                      <a:r>
                        <a:rPr lang="fr-FR" sz="1100" b="1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b="1" kern="120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Zolertia</a:t>
                      </a:r>
                      <a:endParaRPr lang="fr-FR" sz="1100" b="1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100" b="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2793">
                <a:tc gridSpan="2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100" dirty="0" smtClean="0"/>
                        <a:t>           </a:t>
                      </a:r>
                      <a:endParaRPr lang="fr-FR" sz="1100" dirty="0"/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2793">
                <a:tc gridSpan="2">
                  <a:txBody>
                    <a:bodyPr/>
                    <a:lstStyle/>
                    <a:p>
                      <a:endParaRPr lang="fr-FR" sz="1100" b="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100" dirty="0"/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2053">
                <a:tc gridSpan="2">
                  <a:txBody>
                    <a:bodyPr/>
                    <a:lstStyle/>
                    <a:p>
                      <a:endParaRPr lang="fr-FR" sz="1100" b="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2455" y="1301076"/>
            <a:ext cx="147600" cy="14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2455" y="945480"/>
            <a:ext cx="145956" cy="145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2455" y="1130538"/>
            <a:ext cx="147600" cy="14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9" name="Tableau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845775"/>
              </p:ext>
            </p:extLst>
          </p:nvPr>
        </p:nvGraphicFramePr>
        <p:xfrm>
          <a:off x="2190389" y="7599835"/>
          <a:ext cx="1958529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1750249"/>
              </a:tblGrid>
              <a:tr h="298751">
                <a:tc>
                  <a:txBody>
                    <a:bodyPr/>
                    <a:lstStyle/>
                    <a:p>
                      <a:endParaRPr lang="fr-FR" sz="1400" b="0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dirty="0" smtClean="0">
                          <a:solidFill>
                            <a:schemeClr val="tx1"/>
                          </a:solidFill>
                        </a:rPr>
                        <a:t>CENTRES</a:t>
                      </a:r>
                      <a:r>
                        <a:rPr lang="fr-FR" sz="1400" b="0" i="0" baseline="0" dirty="0" smtClean="0">
                          <a:solidFill>
                            <a:schemeClr val="tx1"/>
                          </a:solidFill>
                        </a:rPr>
                        <a:t> D’INTERET</a:t>
                      </a:r>
                      <a:endParaRPr lang="fr-FR" sz="1400" b="0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l"/>
                      <a:endParaRPr lang="fr-FR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leau 1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7545207"/>
              </p:ext>
            </p:extLst>
          </p:nvPr>
        </p:nvGraphicFramePr>
        <p:xfrm>
          <a:off x="2276036" y="7962901"/>
          <a:ext cx="2062376" cy="2095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62376"/>
              </a:tblGrid>
              <a:tr h="472623">
                <a:tc>
                  <a:txBody>
                    <a:bodyPr/>
                    <a:lstStyle/>
                    <a:p>
                      <a:pPr marL="0" marR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Lecture: </a:t>
                      </a:r>
                      <a:r>
                        <a:rPr lang="fr-FR" sz="10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philosophie, sciences</a:t>
                      </a:r>
                    </a:p>
                    <a:p>
                      <a:pPr algn="just"/>
                      <a:endParaRPr lang="fr-FR" sz="1000" b="1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Arial" charset="0"/>
                        <a:cs typeface="Arial" charset="0"/>
                      </a:endParaRPr>
                    </a:p>
                    <a:p>
                      <a:pPr algn="just"/>
                      <a:r>
                        <a:rPr lang="fr-FR" sz="1000" b="1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Voyage</a:t>
                      </a:r>
                      <a:r>
                        <a:rPr lang="fr-FR" sz="1000" b="1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: </a:t>
                      </a:r>
                      <a:r>
                        <a:rPr lang="fr-FR" sz="10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Italie</a:t>
                      </a:r>
                      <a:r>
                        <a:rPr lang="fr-FR" sz="1000" b="1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fr-FR" sz="10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Grande Bretagne, Allemagne, Grèce, Turquie</a:t>
                      </a:r>
                      <a:endParaRPr lang="fr-FR" sz="1000" kern="12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669596">
                <a:tc>
                  <a:txBody>
                    <a:bodyPr/>
                    <a:lstStyle/>
                    <a:p>
                      <a:pPr marL="0" algn="just" defTabSz="685800" rtl="0" eaLnBrk="1" latinLnBrk="0" hangingPunct="1"/>
                      <a:r>
                        <a:rPr lang="fr-FR" sz="1000" b="1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Volontariat humanitaire: </a:t>
                      </a:r>
                      <a:r>
                        <a:rPr lang="fr-FR" sz="10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  <a:hlinkClick r:id="rId11"/>
                        </a:rPr>
                        <a:t>Utopia56</a:t>
                      </a:r>
                      <a:r>
                        <a:rPr lang="fr-FR" sz="10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fr-FR" sz="10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  <a:hlinkClick r:id="rId12"/>
                        </a:rPr>
                        <a:t>Care4Calaise</a:t>
                      </a:r>
                      <a:r>
                        <a:rPr lang="fr-FR" sz="10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fr-FR" sz="1000" kern="120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  <a:hlinkClick r:id="rId13"/>
                        </a:rPr>
                        <a:t>Nurture</a:t>
                      </a:r>
                      <a:r>
                        <a:rPr lang="fr-FR" sz="10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  <a:hlinkClick r:id="rId13"/>
                        </a:rPr>
                        <a:t> Project International</a:t>
                      </a:r>
                      <a:r>
                        <a:rPr lang="fr-FR" sz="10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fr-FR" sz="10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  <a:hlinkClick r:id="rId14"/>
                        </a:rPr>
                        <a:t>Health Point Foundation</a:t>
                      </a:r>
                      <a:endParaRPr lang="fr-FR" sz="1000" kern="1200" baseline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Arial" charset="0"/>
                        <a:cs typeface="Arial" charset="0"/>
                      </a:endParaRPr>
                    </a:p>
                    <a:p>
                      <a:pPr marL="0" algn="just" defTabSz="685800" rtl="0" eaLnBrk="1" latinLnBrk="0" hangingPunct="1"/>
                      <a:endParaRPr lang="fr-FR" sz="1000" kern="1200" baseline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64391">
                <a:tc>
                  <a:txBody>
                    <a:bodyPr/>
                    <a:lstStyle/>
                    <a:p>
                      <a:pPr algn="just"/>
                      <a:endParaRPr lang="fr-FR" sz="10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200351">
                <a:tc>
                  <a:txBody>
                    <a:bodyPr/>
                    <a:lstStyle/>
                    <a:p>
                      <a:pPr algn="just"/>
                      <a:endParaRPr lang="fr-FR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319" y="6273800"/>
            <a:ext cx="8989070" cy="4494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96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4071</TotalTime>
  <Words>283</Words>
  <Application>Microsoft Office PowerPoint</Application>
  <PresentationFormat>Format A4 (210 x 297 mm)</PresentationFormat>
  <Paragraphs>51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GUESMI Hayfa IMT/OLN</cp:lastModifiedBy>
  <cp:revision>141</cp:revision>
  <dcterms:created xsi:type="dcterms:W3CDTF">2016-07-14T19:39:12Z</dcterms:created>
  <dcterms:modified xsi:type="dcterms:W3CDTF">2018-07-02T08:49:12Z</dcterms:modified>
</cp:coreProperties>
</file>